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0" r:id="rId3"/>
    <p:sldId id="278" r:id="rId4"/>
    <p:sldId id="281" r:id="rId5"/>
    <p:sldId id="282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24/08/2023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530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COMPROMISO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1-Investigar el Algoritmo para borrar con listas doblemente ligadas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4" y="2062942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10459786" y="913137"/>
            <a:ext cx="130276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Dato a borrar = 16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1933386" y="160461"/>
            <a:ext cx="79380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Supongamos que tenemos en una lista doblemente ligada los siguientes datos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1974999" y="104491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2870055" y="14408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3EC943D3-ABFE-84D3-AA31-4A7D2BCB3019}"/>
              </a:ext>
            </a:extLst>
          </p:cNvPr>
          <p:cNvCxnSpPr/>
          <p:nvPr/>
        </p:nvCxnSpPr>
        <p:spPr>
          <a:xfrm>
            <a:off x="11540858" y="44526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31A08AA4-203B-6176-A2D7-6D37C0DADB7C}"/>
              </a:ext>
            </a:extLst>
          </p:cNvPr>
          <p:cNvCxnSpPr/>
          <p:nvPr/>
        </p:nvCxnSpPr>
        <p:spPr>
          <a:xfrm flipH="1">
            <a:off x="11564986" y="427190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84CA5336-7D2C-8D74-EC2C-D8AAA3C4234A}"/>
              </a:ext>
            </a:extLst>
          </p:cNvPr>
          <p:cNvCxnSpPr/>
          <p:nvPr/>
        </p:nvCxnSpPr>
        <p:spPr>
          <a:xfrm>
            <a:off x="4284813" y="116264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E0FF5F0E-32A0-D369-0138-D04BD5521583}"/>
              </a:ext>
            </a:extLst>
          </p:cNvPr>
          <p:cNvCxnSpPr/>
          <p:nvPr/>
        </p:nvCxnSpPr>
        <p:spPr>
          <a:xfrm>
            <a:off x="6890954" y="113740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93FAD59B-47F6-EACF-38F8-E8CC9A364023}"/>
              </a:ext>
            </a:extLst>
          </p:cNvPr>
          <p:cNvSpPr txBox="1"/>
          <p:nvPr/>
        </p:nvSpPr>
        <p:spPr>
          <a:xfrm>
            <a:off x="2689880" y="105066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5EDBF1F-9097-89A9-568C-27247291F253}"/>
              </a:ext>
            </a:extLst>
          </p:cNvPr>
          <p:cNvSpPr txBox="1"/>
          <p:nvPr/>
        </p:nvSpPr>
        <p:spPr>
          <a:xfrm>
            <a:off x="3704866" y="105066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460ECD1-C779-3124-795E-FAEDFB7F2D29}"/>
              </a:ext>
            </a:extLst>
          </p:cNvPr>
          <p:cNvSpPr txBox="1"/>
          <p:nvPr/>
        </p:nvSpPr>
        <p:spPr>
          <a:xfrm>
            <a:off x="5451179" y="1035322"/>
            <a:ext cx="1012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D643E101-E244-D5B0-0FA5-EDC8F85EDBAC}"/>
              </a:ext>
            </a:extLst>
          </p:cNvPr>
          <p:cNvSpPr txBox="1"/>
          <p:nvPr/>
        </p:nvSpPr>
        <p:spPr>
          <a:xfrm>
            <a:off x="6467001" y="103532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0C8474BF-1AE4-A041-8F31-BAE69C4BED67}"/>
              </a:ext>
            </a:extLst>
          </p:cNvPr>
          <p:cNvSpPr txBox="1"/>
          <p:nvPr/>
        </p:nvSpPr>
        <p:spPr>
          <a:xfrm>
            <a:off x="4751062" y="1035322"/>
            <a:ext cx="7001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66874D4E-A1AB-EE9E-3542-30C8B59DD412}"/>
              </a:ext>
            </a:extLst>
          </p:cNvPr>
          <p:cNvSpPr txBox="1"/>
          <p:nvPr/>
        </p:nvSpPr>
        <p:spPr>
          <a:xfrm>
            <a:off x="8109300" y="103716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A4E34903-0355-6ABA-1A7B-228B683AB262}"/>
              </a:ext>
            </a:extLst>
          </p:cNvPr>
          <p:cNvSpPr txBox="1"/>
          <p:nvPr/>
        </p:nvSpPr>
        <p:spPr>
          <a:xfrm>
            <a:off x="9124286" y="103716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E3C8217-388A-E8AE-C2A5-DFFFA140D17E}"/>
              </a:ext>
            </a:extLst>
          </p:cNvPr>
          <p:cNvSpPr txBox="1"/>
          <p:nvPr/>
        </p:nvSpPr>
        <p:spPr>
          <a:xfrm>
            <a:off x="7385175" y="103716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448FA2CE-14B8-C420-471D-37E2BA7FBDE3}"/>
              </a:ext>
            </a:extLst>
          </p:cNvPr>
          <p:cNvCxnSpPr/>
          <p:nvPr/>
        </p:nvCxnSpPr>
        <p:spPr>
          <a:xfrm flipH="1">
            <a:off x="4223648" y="133759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A35643E1-B5B5-147B-31DB-EF36DA16724F}"/>
              </a:ext>
            </a:extLst>
          </p:cNvPr>
          <p:cNvCxnSpPr/>
          <p:nvPr/>
        </p:nvCxnSpPr>
        <p:spPr>
          <a:xfrm flipH="1">
            <a:off x="6897225" y="131920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F429A666-FE20-B3BD-4EA1-4CA73371B324}"/>
              </a:ext>
            </a:extLst>
          </p:cNvPr>
          <p:cNvSpPr txBox="1"/>
          <p:nvPr/>
        </p:nvSpPr>
        <p:spPr>
          <a:xfrm>
            <a:off x="5613276" y="148814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3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A7A0949D-CBE9-F3A3-2B73-5B2B9EC6EA55}"/>
              </a:ext>
            </a:extLst>
          </p:cNvPr>
          <p:cNvSpPr txBox="1"/>
          <p:nvPr/>
        </p:nvSpPr>
        <p:spPr>
          <a:xfrm>
            <a:off x="8289475" y="149628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F60B6D0-6B0C-B9DB-467F-E0586E556C91}"/>
              </a:ext>
            </a:extLst>
          </p:cNvPr>
          <p:cNvSpPr txBox="1"/>
          <p:nvPr/>
        </p:nvSpPr>
        <p:spPr>
          <a:xfrm>
            <a:off x="4370102" y="187110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52B544C4-A5C5-A48F-859D-3E9D7B6D7230}"/>
              </a:ext>
            </a:extLst>
          </p:cNvPr>
          <p:cNvSpPr txBox="1"/>
          <p:nvPr/>
        </p:nvSpPr>
        <p:spPr>
          <a:xfrm>
            <a:off x="4173021" y="22051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B4654FB-B45D-7C3D-172C-32247A031289}"/>
              </a:ext>
            </a:extLst>
          </p:cNvPr>
          <p:cNvSpPr txBox="1"/>
          <p:nvPr/>
        </p:nvSpPr>
        <p:spPr>
          <a:xfrm>
            <a:off x="5008002" y="22051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194FD623-C21B-4296-4AD7-B63BB153E741}"/>
              </a:ext>
            </a:extLst>
          </p:cNvPr>
          <p:cNvSpPr txBox="1"/>
          <p:nvPr/>
        </p:nvSpPr>
        <p:spPr>
          <a:xfrm>
            <a:off x="5842982" y="22051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7120C344-357B-9F15-991F-3E5CAFA90268}"/>
              </a:ext>
            </a:extLst>
          </p:cNvPr>
          <p:cNvSpPr txBox="1"/>
          <p:nvPr/>
        </p:nvSpPr>
        <p:spPr>
          <a:xfrm>
            <a:off x="4160142" y="2695791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DBD87A9-D22D-7AA1-F8A9-D112F03E06C7}"/>
              </a:ext>
            </a:extLst>
          </p:cNvPr>
          <p:cNvSpPr txBox="1"/>
          <p:nvPr/>
        </p:nvSpPr>
        <p:spPr>
          <a:xfrm>
            <a:off x="5040198" y="26957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44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D70A17-57AB-7D8F-F94D-E6B5D37530D9}"/>
              </a:ext>
            </a:extLst>
          </p:cNvPr>
          <p:cNvSpPr txBox="1"/>
          <p:nvPr/>
        </p:nvSpPr>
        <p:spPr>
          <a:xfrm>
            <a:off x="6677962" y="219883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F8D747D1-DF39-9791-55C2-C3299DAF775C}"/>
              </a:ext>
            </a:extLst>
          </p:cNvPr>
          <p:cNvSpPr txBox="1"/>
          <p:nvPr/>
        </p:nvSpPr>
        <p:spPr>
          <a:xfrm>
            <a:off x="5902412" y="268934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673C369C-B631-807B-966E-FAEE3071A12A}"/>
              </a:ext>
            </a:extLst>
          </p:cNvPr>
          <p:cNvSpPr txBox="1"/>
          <p:nvPr/>
        </p:nvSpPr>
        <p:spPr>
          <a:xfrm>
            <a:off x="6764626" y="2689340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  <a:p>
            <a:r>
              <a:rPr lang="es-CO" dirty="0"/>
              <a:t>44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97BDB7A2-A224-C3EF-787F-670B15BDC26B}"/>
              </a:ext>
            </a:extLst>
          </p:cNvPr>
          <p:cNvSpPr txBox="1"/>
          <p:nvPr/>
        </p:nvSpPr>
        <p:spPr>
          <a:xfrm>
            <a:off x="4159789" y="360991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B01C7EE-28CC-4679-B2DE-E01F23534016}"/>
              </a:ext>
            </a:extLst>
          </p:cNvPr>
          <p:cNvSpPr txBox="1"/>
          <p:nvPr/>
        </p:nvSpPr>
        <p:spPr>
          <a:xfrm>
            <a:off x="4178687" y="409351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A0F6B56-41BE-08BF-20FC-35FD0A0A3117}"/>
              </a:ext>
            </a:extLst>
          </p:cNvPr>
          <p:cNvSpPr txBox="1"/>
          <p:nvPr/>
        </p:nvSpPr>
        <p:spPr>
          <a:xfrm>
            <a:off x="5013668" y="409351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D976AB25-7C79-3614-5483-4BDCC34767E7}"/>
              </a:ext>
            </a:extLst>
          </p:cNvPr>
          <p:cNvSpPr txBox="1"/>
          <p:nvPr/>
        </p:nvSpPr>
        <p:spPr>
          <a:xfrm>
            <a:off x="5848648" y="409351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5D266BB2-1EBE-5022-F08A-0A371008E373}"/>
              </a:ext>
            </a:extLst>
          </p:cNvPr>
          <p:cNvSpPr txBox="1"/>
          <p:nvPr/>
        </p:nvSpPr>
        <p:spPr>
          <a:xfrm>
            <a:off x="4165808" y="458419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02D2F8CE-7C25-BAE5-3F1E-DC2CE69FEA29}"/>
              </a:ext>
            </a:extLst>
          </p:cNvPr>
          <p:cNvSpPr txBox="1"/>
          <p:nvPr/>
        </p:nvSpPr>
        <p:spPr>
          <a:xfrm>
            <a:off x="5045864" y="4584194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  <a:p>
            <a:r>
              <a:rPr lang="es-CO" dirty="0"/>
              <a:t>5</a:t>
            </a: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5264768E-FC5F-359A-87C3-21985B69E692}"/>
              </a:ext>
            </a:extLst>
          </p:cNvPr>
          <p:cNvSpPr txBox="1"/>
          <p:nvPr/>
        </p:nvSpPr>
        <p:spPr>
          <a:xfrm>
            <a:off x="6683628" y="408723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453AC045-10AD-AF89-4310-15B0433D080B}"/>
              </a:ext>
            </a:extLst>
          </p:cNvPr>
          <p:cNvSpPr txBox="1"/>
          <p:nvPr/>
        </p:nvSpPr>
        <p:spPr>
          <a:xfrm>
            <a:off x="5908078" y="4577744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  <a:p>
            <a:r>
              <a:rPr lang="es-CO" dirty="0"/>
              <a:t>3</a:t>
            </a:r>
          </a:p>
        </p:txBody>
      </p:sp>
      <p:sp>
        <p:nvSpPr>
          <p:cNvPr id="120" name="CuadroTexto 119">
            <a:extLst>
              <a:ext uri="{FF2B5EF4-FFF2-40B4-BE49-F238E27FC236}">
                <a16:creationId xmlns:a16="http://schemas.microsoft.com/office/drawing/2014/main" id="{424A7712-65B1-1E44-4AC0-BF365D5EF434}"/>
              </a:ext>
            </a:extLst>
          </p:cNvPr>
          <p:cNvSpPr txBox="1"/>
          <p:nvPr/>
        </p:nvSpPr>
        <p:spPr>
          <a:xfrm>
            <a:off x="6770292" y="4577744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44</a:t>
            </a:r>
          </a:p>
        </p:txBody>
      </p:sp>
      <p:cxnSp>
        <p:nvCxnSpPr>
          <p:cNvPr id="122" name="Conector recto 121">
            <a:extLst>
              <a:ext uri="{FF2B5EF4-FFF2-40B4-BE49-F238E27FC236}">
                <a16:creationId xmlns:a16="http://schemas.microsoft.com/office/drawing/2014/main" id="{8C241A4E-3BE1-3328-48E9-E19F2FC9AD88}"/>
              </a:ext>
            </a:extLst>
          </p:cNvPr>
          <p:cNvCxnSpPr/>
          <p:nvPr/>
        </p:nvCxnSpPr>
        <p:spPr>
          <a:xfrm flipV="1">
            <a:off x="4223648" y="913137"/>
            <a:ext cx="395127" cy="58315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4" name="Conector recto 123">
            <a:extLst>
              <a:ext uri="{FF2B5EF4-FFF2-40B4-BE49-F238E27FC236}">
                <a16:creationId xmlns:a16="http://schemas.microsoft.com/office/drawing/2014/main" id="{2FEC07EB-8ED1-73E9-0EE8-90E03C5CBC08}"/>
              </a:ext>
            </a:extLst>
          </p:cNvPr>
          <p:cNvCxnSpPr>
            <a:cxnSpLocks/>
          </p:cNvCxnSpPr>
          <p:nvPr/>
        </p:nvCxnSpPr>
        <p:spPr>
          <a:xfrm flipV="1">
            <a:off x="6937344" y="1101447"/>
            <a:ext cx="310830" cy="3948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7" name="Flecha: curvada hacia arriba 126">
            <a:extLst>
              <a:ext uri="{FF2B5EF4-FFF2-40B4-BE49-F238E27FC236}">
                <a16:creationId xmlns:a16="http://schemas.microsoft.com/office/drawing/2014/main" id="{424A01EA-18F1-761C-CA5A-23E4DFFD40C4}"/>
              </a:ext>
            </a:extLst>
          </p:cNvPr>
          <p:cNvSpPr/>
          <p:nvPr/>
        </p:nvSpPr>
        <p:spPr>
          <a:xfrm rot="10800000">
            <a:off x="3949868" y="593615"/>
            <a:ext cx="3672363" cy="548500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8" name="Flecha: curvada hacia arriba 127">
            <a:extLst>
              <a:ext uri="{FF2B5EF4-FFF2-40B4-BE49-F238E27FC236}">
                <a16:creationId xmlns:a16="http://schemas.microsoft.com/office/drawing/2014/main" id="{D71A91EE-1C6C-FADA-4F6A-572F9E2EB494}"/>
              </a:ext>
            </a:extLst>
          </p:cNvPr>
          <p:cNvSpPr/>
          <p:nvPr/>
        </p:nvSpPr>
        <p:spPr>
          <a:xfrm>
            <a:off x="4006800" y="1369110"/>
            <a:ext cx="3672363" cy="548500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8EDA2520-6600-AED6-30C4-2A06D0807F61}"/>
              </a:ext>
            </a:extLst>
          </p:cNvPr>
          <p:cNvSpPr txBox="1"/>
          <p:nvPr/>
        </p:nvSpPr>
        <p:spPr>
          <a:xfrm>
            <a:off x="7477434" y="57970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cxnSp>
        <p:nvCxnSpPr>
          <p:cNvPr id="131" name="Conector recto 130">
            <a:extLst>
              <a:ext uri="{FF2B5EF4-FFF2-40B4-BE49-F238E27FC236}">
                <a16:creationId xmlns:a16="http://schemas.microsoft.com/office/drawing/2014/main" id="{875BB28A-FA17-569B-2697-83421CD34EA2}"/>
              </a:ext>
            </a:extLst>
          </p:cNvPr>
          <p:cNvCxnSpPr/>
          <p:nvPr/>
        </p:nvCxnSpPr>
        <p:spPr>
          <a:xfrm flipH="1">
            <a:off x="7393570" y="1050667"/>
            <a:ext cx="724311" cy="3539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ector recto 134">
            <a:extLst>
              <a:ext uri="{FF2B5EF4-FFF2-40B4-BE49-F238E27FC236}">
                <a16:creationId xmlns:a16="http://schemas.microsoft.com/office/drawing/2014/main" id="{AD38DE4E-A984-4E3A-1A0E-017BAC553386}"/>
              </a:ext>
            </a:extLst>
          </p:cNvPr>
          <p:cNvCxnSpPr>
            <a:stCxn id="127" idx="0"/>
          </p:cNvCxnSpPr>
          <p:nvPr/>
        </p:nvCxnSpPr>
        <p:spPr>
          <a:xfrm flipH="1">
            <a:off x="3718751" y="1142115"/>
            <a:ext cx="368242" cy="2625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32ACD219-EB63-26CD-98C7-4CE71F3294B1}"/>
              </a:ext>
            </a:extLst>
          </p:cNvPr>
          <p:cNvSpPr txBox="1"/>
          <p:nvPr/>
        </p:nvSpPr>
        <p:spPr>
          <a:xfrm>
            <a:off x="3815989" y="590381"/>
            <a:ext cx="3951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9262B95-A6D9-48B7-34A1-A4A5AA5CA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5" y="2144879"/>
            <a:ext cx="4104843" cy="308564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27096E4-251B-07F9-E697-7C3FC25F8D4A}"/>
              </a:ext>
            </a:extLst>
          </p:cNvPr>
          <p:cNvSpPr txBox="1"/>
          <p:nvPr/>
        </p:nvSpPr>
        <p:spPr>
          <a:xfrm>
            <a:off x="8400513" y="2110801"/>
            <a:ext cx="328416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Este algoritmo se utiliza cuando el dato esta en la mitad</a:t>
            </a:r>
          </a:p>
        </p:txBody>
      </p:sp>
    </p:spTree>
    <p:extLst>
      <p:ext uri="{BB962C8B-B14F-4D97-AF65-F5344CB8AC3E}">
        <p14:creationId xmlns:p14="http://schemas.microsoft.com/office/powerpoint/2010/main" val="426382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 animBg="1"/>
      <p:bldP spid="74" grpId="0" animBg="1"/>
      <p:bldP spid="81" grpId="0" animBg="1"/>
      <p:bldP spid="83" grpId="0" animBg="1"/>
      <p:bldP spid="117" grpId="0" animBg="1"/>
      <p:bldP spid="118" grpId="0" animBg="1"/>
      <p:bldP spid="119" grpId="0" animBg="1"/>
      <p:bldP spid="1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10459786" y="913137"/>
            <a:ext cx="130276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Dato a borrar = 16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1933386" y="160461"/>
            <a:ext cx="79380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Supongamos que tenemos en una lista doblemente ligada los siguientes datos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1974999" y="104491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2870055" y="14408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84CA5336-7D2C-8D74-EC2C-D8AAA3C4234A}"/>
              </a:ext>
            </a:extLst>
          </p:cNvPr>
          <p:cNvCxnSpPr/>
          <p:nvPr/>
        </p:nvCxnSpPr>
        <p:spPr>
          <a:xfrm>
            <a:off x="4284813" y="116264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E0FF5F0E-32A0-D369-0138-D04BD5521583}"/>
              </a:ext>
            </a:extLst>
          </p:cNvPr>
          <p:cNvCxnSpPr/>
          <p:nvPr/>
        </p:nvCxnSpPr>
        <p:spPr>
          <a:xfrm>
            <a:off x="6890954" y="113740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93FAD59B-47F6-EACF-38F8-E8CC9A364023}"/>
              </a:ext>
            </a:extLst>
          </p:cNvPr>
          <p:cNvSpPr txBox="1"/>
          <p:nvPr/>
        </p:nvSpPr>
        <p:spPr>
          <a:xfrm>
            <a:off x="2689880" y="105066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5EDBF1F-9097-89A9-568C-27247291F253}"/>
              </a:ext>
            </a:extLst>
          </p:cNvPr>
          <p:cNvSpPr txBox="1"/>
          <p:nvPr/>
        </p:nvSpPr>
        <p:spPr>
          <a:xfrm>
            <a:off x="3704866" y="105066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460ECD1-C779-3124-795E-FAEDFB7F2D29}"/>
              </a:ext>
            </a:extLst>
          </p:cNvPr>
          <p:cNvSpPr txBox="1"/>
          <p:nvPr/>
        </p:nvSpPr>
        <p:spPr>
          <a:xfrm>
            <a:off x="5451179" y="1035322"/>
            <a:ext cx="1012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D643E101-E244-D5B0-0FA5-EDC8F85EDBAC}"/>
              </a:ext>
            </a:extLst>
          </p:cNvPr>
          <p:cNvSpPr txBox="1"/>
          <p:nvPr/>
        </p:nvSpPr>
        <p:spPr>
          <a:xfrm>
            <a:off x="6467001" y="103532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0C8474BF-1AE4-A041-8F31-BAE69C4BED67}"/>
              </a:ext>
            </a:extLst>
          </p:cNvPr>
          <p:cNvSpPr txBox="1"/>
          <p:nvPr/>
        </p:nvSpPr>
        <p:spPr>
          <a:xfrm>
            <a:off x="4751062" y="1035322"/>
            <a:ext cx="7001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66874D4E-A1AB-EE9E-3542-30C8B59DD412}"/>
              </a:ext>
            </a:extLst>
          </p:cNvPr>
          <p:cNvSpPr txBox="1"/>
          <p:nvPr/>
        </p:nvSpPr>
        <p:spPr>
          <a:xfrm>
            <a:off x="8109300" y="103716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A4E34903-0355-6ABA-1A7B-228B683AB262}"/>
              </a:ext>
            </a:extLst>
          </p:cNvPr>
          <p:cNvSpPr txBox="1"/>
          <p:nvPr/>
        </p:nvSpPr>
        <p:spPr>
          <a:xfrm>
            <a:off x="9124286" y="103716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E3C8217-388A-E8AE-C2A5-DFFFA140D17E}"/>
              </a:ext>
            </a:extLst>
          </p:cNvPr>
          <p:cNvSpPr txBox="1"/>
          <p:nvPr/>
        </p:nvSpPr>
        <p:spPr>
          <a:xfrm>
            <a:off x="7385175" y="103716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448FA2CE-14B8-C420-471D-37E2BA7FBDE3}"/>
              </a:ext>
            </a:extLst>
          </p:cNvPr>
          <p:cNvCxnSpPr/>
          <p:nvPr/>
        </p:nvCxnSpPr>
        <p:spPr>
          <a:xfrm flipH="1">
            <a:off x="4223648" y="133759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A35643E1-B5B5-147B-31DB-EF36DA16724F}"/>
              </a:ext>
            </a:extLst>
          </p:cNvPr>
          <p:cNvCxnSpPr/>
          <p:nvPr/>
        </p:nvCxnSpPr>
        <p:spPr>
          <a:xfrm flipH="1">
            <a:off x="6897225" y="131920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F429A666-FE20-B3BD-4EA1-4CA73371B324}"/>
              </a:ext>
            </a:extLst>
          </p:cNvPr>
          <p:cNvSpPr txBox="1"/>
          <p:nvPr/>
        </p:nvSpPr>
        <p:spPr>
          <a:xfrm>
            <a:off x="5613276" y="148814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3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A7A0949D-CBE9-F3A3-2B73-5B2B9EC6EA55}"/>
              </a:ext>
            </a:extLst>
          </p:cNvPr>
          <p:cNvSpPr txBox="1"/>
          <p:nvPr/>
        </p:nvSpPr>
        <p:spPr>
          <a:xfrm>
            <a:off x="8289475" y="149628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F60B6D0-6B0C-B9DB-467F-E0586E556C91}"/>
              </a:ext>
            </a:extLst>
          </p:cNvPr>
          <p:cNvSpPr txBox="1"/>
          <p:nvPr/>
        </p:nvSpPr>
        <p:spPr>
          <a:xfrm>
            <a:off x="4370102" y="187110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52B544C4-A5C5-A48F-859D-3E9D7B6D7230}"/>
              </a:ext>
            </a:extLst>
          </p:cNvPr>
          <p:cNvSpPr txBox="1"/>
          <p:nvPr/>
        </p:nvSpPr>
        <p:spPr>
          <a:xfrm>
            <a:off x="4173021" y="22051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B4654FB-B45D-7C3D-172C-32247A031289}"/>
              </a:ext>
            </a:extLst>
          </p:cNvPr>
          <p:cNvSpPr txBox="1"/>
          <p:nvPr/>
        </p:nvSpPr>
        <p:spPr>
          <a:xfrm>
            <a:off x="5008002" y="22051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194FD623-C21B-4296-4AD7-B63BB153E741}"/>
              </a:ext>
            </a:extLst>
          </p:cNvPr>
          <p:cNvSpPr txBox="1"/>
          <p:nvPr/>
        </p:nvSpPr>
        <p:spPr>
          <a:xfrm>
            <a:off x="5842982" y="22051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7120C344-357B-9F15-991F-3E5CAFA90268}"/>
              </a:ext>
            </a:extLst>
          </p:cNvPr>
          <p:cNvSpPr txBox="1"/>
          <p:nvPr/>
        </p:nvSpPr>
        <p:spPr>
          <a:xfrm>
            <a:off x="4160142" y="2695791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DBD87A9-D22D-7AA1-F8A9-D112F03E06C7}"/>
              </a:ext>
            </a:extLst>
          </p:cNvPr>
          <p:cNvSpPr txBox="1"/>
          <p:nvPr/>
        </p:nvSpPr>
        <p:spPr>
          <a:xfrm>
            <a:off x="5040198" y="26957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D70A17-57AB-7D8F-F94D-E6B5D37530D9}"/>
              </a:ext>
            </a:extLst>
          </p:cNvPr>
          <p:cNvSpPr txBox="1"/>
          <p:nvPr/>
        </p:nvSpPr>
        <p:spPr>
          <a:xfrm>
            <a:off x="6677962" y="219883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F8D747D1-DF39-9791-55C2-C3299DAF775C}"/>
              </a:ext>
            </a:extLst>
          </p:cNvPr>
          <p:cNvSpPr txBox="1"/>
          <p:nvPr/>
        </p:nvSpPr>
        <p:spPr>
          <a:xfrm>
            <a:off x="5902412" y="268934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673C369C-B631-807B-966E-FAEE3071A12A}"/>
              </a:ext>
            </a:extLst>
          </p:cNvPr>
          <p:cNvSpPr txBox="1"/>
          <p:nvPr/>
        </p:nvSpPr>
        <p:spPr>
          <a:xfrm>
            <a:off x="6782468" y="2679257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  <a:p>
            <a:endParaRPr lang="es-CO" dirty="0"/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97BDB7A2-A224-C3EF-787F-670B15BDC26B}"/>
              </a:ext>
            </a:extLst>
          </p:cNvPr>
          <p:cNvSpPr txBox="1"/>
          <p:nvPr/>
        </p:nvSpPr>
        <p:spPr>
          <a:xfrm>
            <a:off x="4159789" y="360991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B01C7EE-28CC-4679-B2DE-E01F23534016}"/>
              </a:ext>
            </a:extLst>
          </p:cNvPr>
          <p:cNvSpPr txBox="1"/>
          <p:nvPr/>
        </p:nvSpPr>
        <p:spPr>
          <a:xfrm>
            <a:off x="4178687" y="409351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A0F6B56-41BE-08BF-20FC-35FD0A0A3117}"/>
              </a:ext>
            </a:extLst>
          </p:cNvPr>
          <p:cNvSpPr txBox="1"/>
          <p:nvPr/>
        </p:nvSpPr>
        <p:spPr>
          <a:xfrm>
            <a:off x="5013668" y="409351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D976AB25-7C79-3614-5483-4BDCC34767E7}"/>
              </a:ext>
            </a:extLst>
          </p:cNvPr>
          <p:cNvSpPr txBox="1"/>
          <p:nvPr/>
        </p:nvSpPr>
        <p:spPr>
          <a:xfrm>
            <a:off x="5848648" y="409351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5D266BB2-1EBE-5022-F08A-0A371008E373}"/>
              </a:ext>
            </a:extLst>
          </p:cNvPr>
          <p:cNvSpPr txBox="1"/>
          <p:nvPr/>
        </p:nvSpPr>
        <p:spPr>
          <a:xfrm>
            <a:off x="4165808" y="4584195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  <a:p>
            <a:r>
              <a:rPr lang="es-CO" dirty="0"/>
              <a:t>44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02D2F8CE-7C25-BAE5-3F1E-DC2CE69FEA29}"/>
              </a:ext>
            </a:extLst>
          </p:cNvPr>
          <p:cNvSpPr txBox="1"/>
          <p:nvPr/>
        </p:nvSpPr>
        <p:spPr>
          <a:xfrm>
            <a:off x="5045864" y="4584194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  <a:p>
            <a:r>
              <a:rPr lang="es-CO" dirty="0"/>
              <a:t>Null</a:t>
            </a: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5264768E-FC5F-359A-87C3-21985B69E692}"/>
              </a:ext>
            </a:extLst>
          </p:cNvPr>
          <p:cNvSpPr txBox="1"/>
          <p:nvPr/>
        </p:nvSpPr>
        <p:spPr>
          <a:xfrm>
            <a:off x="6683628" y="408723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453AC045-10AD-AF89-4310-15B0433D080B}"/>
              </a:ext>
            </a:extLst>
          </p:cNvPr>
          <p:cNvSpPr txBox="1"/>
          <p:nvPr/>
        </p:nvSpPr>
        <p:spPr>
          <a:xfrm>
            <a:off x="5908078" y="4577744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  <a:p>
            <a:r>
              <a:rPr lang="es-CO" dirty="0"/>
              <a:t>5</a:t>
            </a:r>
          </a:p>
        </p:txBody>
      </p:sp>
      <p:sp>
        <p:nvSpPr>
          <p:cNvPr id="120" name="CuadroTexto 119">
            <a:extLst>
              <a:ext uri="{FF2B5EF4-FFF2-40B4-BE49-F238E27FC236}">
                <a16:creationId xmlns:a16="http://schemas.microsoft.com/office/drawing/2014/main" id="{424A7712-65B1-1E44-4AC0-BF365D5EF434}"/>
              </a:ext>
            </a:extLst>
          </p:cNvPr>
          <p:cNvSpPr txBox="1"/>
          <p:nvPr/>
        </p:nvSpPr>
        <p:spPr>
          <a:xfrm>
            <a:off x="6770292" y="4577744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</p:txBody>
      </p:sp>
      <p:cxnSp>
        <p:nvCxnSpPr>
          <p:cNvPr id="122" name="Conector recto 121">
            <a:extLst>
              <a:ext uri="{FF2B5EF4-FFF2-40B4-BE49-F238E27FC236}">
                <a16:creationId xmlns:a16="http://schemas.microsoft.com/office/drawing/2014/main" id="{8C241A4E-3BE1-3328-48E9-E19F2FC9AD88}"/>
              </a:ext>
            </a:extLst>
          </p:cNvPr>
          <p:cNvCxnSpPr/>
          <p:nvPr/>
        </p:nvCxnSpPr>
        <p:spPr>
          <a:xfrm flipV="1">
            <a:off x="4118969" y="1015558"/>
            <a:ext cx="395127" cy="58315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4" name="Conector recto 123">
            <a:extLst>
              <a:ext uri="{FF2B5EF4-FFF2-40B4-BE49-F238E27FC236}">
                <a16:creationId xmlns:a16="http://schemas.microsoft.com/office/drawing/2014/main" id="{2FEC07EB-8ED1-73E9-0EE8-90E03C5CBC08}"/>
              </a:ext>
            </a:extLst>
          </p:cNvPr>
          <p:cNvCxnSpPr>
            <a:cxnSpLocks/>
          </p:cNvCxnSpPr>
          <p:nvPr/>
        </p:nvCxnSpPr>
        <p:spPr>
          <a:xfrm flipV="1">
            <a:off x="6937344" y="1101447"/>
            <a:ext cx="310830" cy="3948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8EDA2520-6600-AED6-30C4-2A06D0807F61}"/>
              </a:ext>
            </a:extLst>
          </p:cNvPr>
          <p:cNvSpPr txBox="1"/>
          <p:nvPr/>
        </p:nvSpPr>
        <p:spPr>
          <a:xfrm>
            <a:off x="7477434" y="57970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cxnSp>
        <p:nvCxnSpPr>
          <p:cNvPr id="131" name="Conector recto 130">
            <a:extLst>
              <a:ext uri="{FF2B5EF4-FFF2-40B4-BE49-F238E27FC236}">
                <a16:creationId xmlns:a16="http://schemas.microsoft.com/office/drawing/2014/main" id="{875BB28A-FA17-569B-2697-83421CD34EA2}"/>
              </a:ext>
            </a:extLst>
          </p:cNvPr>
          <p:cNvCxnSpPr/>
          <p:nvPr/>
        </p:nvCxnSpPr>
        <p:spPr>
          <a:xfrm flipH="1">
            <a:off x="7393570" y="1050667"/>
            <a:ext cx="724311" cy="3539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ector recto 134">
            <a:extLst>
              <a:ext uri="{FF2B5EF4-FFF2-40B4-BE49-F238E27FC236}">
                <a16:creationId xmlns:a16="http://schemas.microsoft.com/office/drawing/2014/main" id="{AD38DE4E-A984-4E3A-1A0E-017BAC553386}"/>
              </a:ext>
            </a:extLst>
          </p:cNvPr>
          <p:cNvCxnSpPr>
            <a:cxnSpLocks/>
          </p:cNvCxnSpPr>
          <p:nvPr/>
        </p:nvCxnSpPr>
        <p:spPr>
          <a:xfrm flipH="1">
            <a:off x="3718751" y="1142115"/>
            <a:ext cx="368242" cy="2625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8" name="Imagen 137">
            <a:extLst>
              <a:ext uri="{FF2B5EF4-FFF2-40B4-BE49-F238E27FC236}">
                <a16:creationId xmlns:a16="http://schemas.microsoft.com/office/drawing/2014/main" id="{E50214A1-8F03-36D3-0BAC-350C111BC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4" y="2383497"/>
            <a:ext cx="3509279" cy="2294520"/>
          </a:xfrm>
          <a:prstGeom prst="rect">
            <a:avLst/>
          </a:prstGeom>
        </p:spPr>
      </p:pic>
      <p:cxnSp>
        <p:nvCxnSpPr>
          <p:cNvPr id="139" name="Conector recto 138">
            <a:extLst>
              <a:ext uri="{FF2B5EF4-FFF2-40B4-BE49-F238E27FC236}">
                <a16:creationId xmlns:a16="http://schemas.microsoft.com/office/drawing/2014/main" id="{2033DE0B-7E13-066B-C4F5-AE9994DFE495}"/>
              </a:ext>
            </a:extLst>
          </p:cNvPr>
          <p:cNvCxnSpPr/>
          <p:nvPr/>
        </p:nvCxnSpPr>
        <p:spPr>
          <a:xfrm flipV="1">
            <a:off x="3117917" y="1315721"/>
            <a:ext cx="395127" cy="58315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0" name="Conector recto 139">
            <a:extLst>
              <a:ext uri="{FF2B5EF4-FFF2-40B4-BE49-F238E27FC236}">
                <a16:creationId xmlns:a16="http://schemas.microsoft.com/office/drawing/2014/main" id="{1E8F6377-8DA0-533E-DEFD-969ED6C43A89}"/>
              </a:ext>
            </a:extLst>
          </p:cNvPr>
          <p:cNvCxnSpPr/>
          <p:nvPr/>
        </p:nvCxnSpPr>
        <p:spPr>
          <a:xfrm flipV="1">
            <a:off x="4755922" y="1043940"/>
            <a:ext cx="395127" cy="58315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C86B8CF9-681A-E05D-C6F8-19A5DF50B83A}"/>
              </a:ext>
            </a:extLst>
          </p:cNvPr>
          <p:cNvSpPr txBox="1"/>
          <p:nvPr/>
        </p:nvSpPr>
        <p:spPr>
          <a:xfrm>
            <a:off x="4778311" y="59988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F9110B1B-96EA-D62A-C33B-53A5BE1E989C}"/>
              </a:ext>
            </a:extLst>
          </p:cNvPr>
          <p:cNvSpPr txBox="1"/>
          <p:nvPr/>
        </p:nvSpPr>
        <p:spPr>
          <a:xfrm>
            <a:off x="8400513" y="2110801"/>
            <a:ext cx="328416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Este algoritmo se utiliza cuando el dato esta de primero</a:t>
            </a:r>
          </a:p>
        </p:txBody>
      </p:sp>
    </p:spTree>
    <p:extLst>
      <p:ext uri="{BB962C8B-B14F-4D97-AF65-F5344CB8AC3E}">
        <p14:creationId xmlns:p14="http://schemas.microsoft.com/office/powerpoint/2010/main" val="71176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 animBg="1"/>
      <p:bldP spid="74" grpId="0" animBg="1"/>
      <p:bldP spid="81" grpId="0" animBg="1"/>
      <p:bldP spid="83" grpId="0" animBg="1"/>
      <p:bldP spid="117" grpId="0" animBg="1"/>
      <p:bldP spid="118" grpId="0" animBg="1"/>
      <p:bldP spid="119" grpId="0" animBg="1"/>
      <p:bldP spid="1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10459786" y="913137"/>
            <a:ext cx="130276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Dato a borrar =40 </a:t>
            </a:r>
          </a:p>
          <a:p>
            <a:pPr algn="ctr"/>
            <a:endParaRPr lang="es-CO" b="1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1933386" y="160461"/>
            <a:ext cx="79380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Supongamos que tenemos en una lista doblemente ligada los siguientes datos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1974999" y="104491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2870055" y="14408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84CA5336-7D2C-8D74-EC2C-D8AAA3C4234A}"/>
              </a:ext>
            </a:extLst>
          </p:cNvPr>
          <p:cNvCxnSpPr/>
          <p:nvPr/>
        </p:nvCxnSpPr>
        <p:spPr>
          <a:xfrm>
            <a:off x="4284813" y="116264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E0FF5F0E-32A0-D369-0138-D04BD5521583}"/>
              </a:ext>
            </a:extLst>
          </p:cNvPr>
          <p:cNvCxnSpPr/>
          <p:nvPr/>
        </p:nvCxnSpPr>
        <p:spPr>
          <a:xfrm>
            <a:off x="6890954" y="113740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93FAD59B-47F6-EACF-38F8-E8CC9A364023}"/>
              </a:ext>
            </a:extLst>
          </p:cNvPr>
          <p:cNvSpPr txBox="1"/>
          <p:nvPr/>
        </p:nvSpPr>
        <p:spPr>
          <a:xfrm>
            <a:off x="2689880" y="105066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5EDBF1F-9097-89A9-568C-27247291F253}"/>
              </a:ext>
            </a:extLst>
          </p:cNvPr>
          <p:cNvSpPr txBox="1"/>
          <p:nvPr/>
        </p:nvSpPr>
        <p:spPr>
          <a:xfrm>
            <a:off x="3704866" y="105066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460ECD1-C779-3124-795E-FAEDFB7F2D29}"/>
              </a:ext>
            </a:extLst>
          </p:cNvPr>
          <p:cNvSpPr txBox="1"/>
          <p:nvPr/>
        </p:nvSpPr>
        <p:spPr>
          <a:xfrm>
            <a:off x="5451179" y="1035322"/>
            <a:ext cx="1012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D643E101-E244-D5B0-0FA5-EDC8F85EDBAC}"/>
              </a:ext>
            </a:extLst>
          </p:cNvPr>
          <p:cNvSpPr txBox="1"/>
          <p:nvPr/>
        </p:nvSpPr>
        <p:spPr>
          <a:xfrm>
            <a:off x="6467001" y="103532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0C8474BF-1AE4-A041-8F31-BAE69C4BED67}"/>
              </a:ext>
            </a:extLst>
          </p:cNvPr>
          <p:cNvSpPr txBox="1"/>
          <p:nvPr/>
        </p:nvSpPr>
        <p:spPr>
          <a:xfrm>
            <a:off x="4751062" y="1035322"/>
            <a:ext cx="7001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66874D4E-A1AB-EE9E-3542-30C8B59DD412}"/>
              </a:ext>
            </a:extLst>
          </p:cNvPr>
          <p:cNvSpPr txBox="1"/>
          <p:nvPr/>
        </p:nvSpPr>
        <p:spPr>
          <a:xfrm>
            <a:off x="8109300" y="103716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A4E34903-0355-6ABA-1A7B-228B683AB262}"/>
              </a:ext>
            </a:extLst>
          </p:cNvPr>
          <p:cNvSpPr txBox="1"/>
          <p:nvPr/>
        </p:nvSpPr>
        <p:spPr>
          <a:xfrm>
            <a:off x="9124286" y="103716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E3C8217-388A-E8AE-C2A5-DFFFA140D17E}"/>
              </a:ext>
            </a:extLst>
          </p:cNvPr>
          <p:cNvSpPr txBox="1"/>
          <p:nvPr/>
        </p:nvSpPr>
        <p:spPr>
          <a:xfrm>
            <a:off x="7385175" y="103716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448FA2CE-14B8-C420-471D-37E2BA7FBDE3}"/>
              </a:ext>
            </a:extLst>
          </p:cNvPr>
          <p:cNvCxnSpPr/>
          <p:nvPr/>
        </p:nvCxnSpPr>
        <p:spPr>
          <a:xfrm flipH="1">
            <a:off x="4223648" y="133759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A35643E1-B5B5-147B-31DB-EF36DA16724F}"/>
              </a:ext>
            </a:extLst>
          </p:cNvPr>
          <p:cNvCxnSpPr/>
          <p:nvPr/>
        </p:nvCxnSpPr>
        <p:spPr>
          <a:xfrm flipH="1">
            <a:off x="6897225" y="131920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F429A666-FE20-B3BD-4EA1-4CA73371B324}"/>
              </a:ext>
            </a:extLst>
          </p:cNvPr>
          <p:cNvSpPr txBox="1"/>
          <p:nvPr/>
        </p:nvSpPr>
        <p:spPr>
          <a:xfrm>
            <a:off x="5613276" y="148814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3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A7A0949D-CBE9-F3A3-2B73-5B2B9EC6EA55}"/>
              </a:ext>
            </a:extLst>
          </p:cNvPr>
          <p:cNvSpPr txBox="1"/>
          <p:nvPr/>
        </p:nvSpPr>
        <p:spPr>
          <a:xfrm>
            <a:off x="8289475" y="149628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F60B6D0-6B0C-B9DB-467F-E0586E556C91}"/>
              </a:ext>
            </a:extLst>
          </p:cNvPr>
          <p:cNvSpPr txBox="1"/>
          <p:nvPr/>
        </p:nvSpPr>
        <p:spPr>
          <a:xfrm>
            <a:off x="4370102" y="187110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52B544C4-A5C5-A48F-859D-3E9D7B6D7230}"/>
              </a:ext>
            </a:extLst>
          </p:cNvPr>
          <p:cNvSpPr txBox="1"/>
          <p:nvPr/>
        </p:nvSpPr>
        <p:spPr>
          <a:xfrm>
            <a:off x="4173021" y="22051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B4654FB-B45D-7C3D-172C-32247A031289}"/>
              </a:ext>
            </a:extLst>
          </p:cNvPr>
          <p:cNvSpPr txBox="1"/>
          <p:nvPr/>
        </p:nvSpPr>
        <p:spPr>
          <a:xfrm>
            <a:off x="5008002" y="22051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194FD623-C21B-4296-4AD7-B63BB153E741}"/>
              </a:ext>
            </a:extLst>
          </p:cNvPr>
          <p:cNvSpPr txBox="1"/>
          <p:nvPr/>
        </p:nvSpPr>
        <p:spPr>
          <a:xfrm>
            <a:off x="5842982" y="22051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7120C344-357B-9F15-991F-3E5CAFA90268}"/>
              </a:ext>
            </a:extLst>
          </p:cNvPr>
          <p:cNvSpPr txBox="1"/>
          <p:nvPr/>
        </p:nvSpPr>
        <p:spPr>
          <a:xfrm>
            <a:off x="4160142" y="2695791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DBD87A9-D22D-7AA1-F8A9-D112F03E06C7}"/>
              </a:ext>
            </a:extLst>
          </p:cNvPr>
          <p:cNvSpPr txBox="1"/>
          <p:nvPr/>
        </p:nvSpPr>
        <p:spPr>
          <a:xfrm>
            <a:off x="5040198" y="26957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40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D70A17-57AB-7D8F-F94D-E6B5D37530D9}"/>
              </a:ext>
            </a:extLst>
          </p:cNvPr>
          <p:cNvSpPr txBox="1"/>
          <p:nvPr/>
        </p:nvSpPr>
        <p:spPr>
          <a:xfrm>
            <a:off x="6677962" y="219883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F8D747D1-DF39-9791-55C2-C3299DAF775C}"/>
              </a:ext>
            </a:extLst>
          </p:cNvPr>
          <p:cNvSpPr txBox="1"/>
          <p:nvPr/>
        </p:nvSpPr>
        <p:spPr>
          <a:xfrm>
            <a:off x="5902412" y="268934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673C369C-B631-807B-966E-FAEE3071A12A}"/>
              </a:ext>
            </a:extLst>
          </p:cNvPr>
          <p:cNvSpPr txBox="1"/>
          <p:nvPr/>
        </p:nvSpPr>
        <p:spPr>
          <a:xfrm>
            <a:off x="6764626" y="2689340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  <a:p>
            <a:r>
              <a:rPr lang="es-CO" dirty="0"/>
              <a:t>44</a:t>
            </a:r>
          </a:p>
          <a:p>
            <a:r>
              <a:rPr lang="es-CO" dirty="0"/>
              <a:t>40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97BDB7A2-A224-C3EF-787F-670B15BDC26B}"/>
              </a:ext>
            </a:extLst>
          </p:cNvPr>
          <p:cNvSpPr txBox="1"/>
          <p:nvPr/>
        </p:nvSpPr>
        <p:spPr>
          <a:xfrm>
            <a:off x="4159789" y="360991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B01C7EE-28CC-4679-B2DE-E01F23534016}"/>
              </a:ext>
            </a:extLst>
          </p:cNvPr>
          <p:cNvSpPr txBox="1"/>
          <p:nvPr/>
        </p:nvSpPr>
        <p:spPr>
          <a:xfrm>
            <a:off x="4178687" y="409351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A0F6B56-41BE-08BF-20FC-35FD0A0A3117}"/>
              </a:ext>
            </a:extLst>
          </p:cNvPr>
          <p:cNvSpPr txBox="1"/>
          <p:nvPr/>
        </p:nvSpPr>
        <p:spPr>
          <a:xfrm>
            <a:off x="5013668" y="409351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D976AB25-7C79-3614-5483-4BDCC34767E7}"/>
              </a:ext>
            </a:extLst>
          </p:cNvPr>
          <p:cNvSpPr txBox="1"/>
          <p:nvPr/>
        </p:nvSpPr>
        <p:spPr>
          <a:xfrm>
            <a:off x="5848648" y="409351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5D266BB2-1EBE-5022-F08A-0A371008E373}"/>
              </a:ext>
            </a:extLst>
          </p:cNvPr>
          <p:cNvSpPr txBox="1"/>
          <p:nvPr/>
        </p:nvSpPr>
        <p:spPr>
          <a:xfrm>
            <a:off x="4165808" y="458419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16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02D2F8CE-7C25-BAE5-3F1E-DC2CE69FEA29}"/>
              </a:ext>
            </a:extLst>
          </p:cNvPr>
          <p:cNvSpPr txBox="1"/>
          <p:nvPr/>
        </p:nvSpPr>
        <p:spPr>
          <a:xfrm>
            <a:off x="5045864" y="4584194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</a:t>
            </a:r>
          </a:p>
          <a:p>
            <a:r>
              <a:rPr lang="es-CO" dirty="0"/>
              <a:t>1</a:t>
            </a: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5264768E-FC5F-359A-87C3-21985B69E692}"/>
              </a:ext>
            </a:extLst>
          </p:cNvPr>
          <p:cNvSpPr txBox="1"/>
          <p:nvPr/>
        </p:nvSpPr>
        <p:spPr>
          <a:xfrm>
            <a:off x="6683628" y="408723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453AC045-10AD-AF89-4310-15B0433D080B}"/>
              </a:ext>
            </a:extLst>
          </p:cNvPr>
          <p:cNvSpPr txBox="1"/>
          <p:nvPr/>
        </p:nvSpPr>
        <p:spPr>
          <a:xfrm>
            <a:off x="5908078" y="4577744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  <a:p>
            <a:r>
              <a:rPr lang="es-CO" dirty="0"/>
              <a:t>Null</a:t>
            </a:r>
          </a:p>
        </p:txBody>
      </p:sp>
      <p:sp>
        <p:nvSpPr>
          <p:cNvPr id="120" name="CuadroTexto 119">
            <a:extLst>
              <a:ext uri="{FF2B5EF4-FFF2-40B4-BE49-F238E27FC236}">
                <a16:creationId xmlns:a16="http://schemas.microsoft.com/office/drawing/2014/main" id="{424A7712-65B1-1E44-4AC0-BF365D5EF434}"/>
              </a:ext>
            </a:extLst>
          </p:cNvPr>
          <p:cNvSpPr txBox="1"/>
          <p:nvPr/>
        </p:nvSpPr>
        <p:spPr>
          <a:xfrm>
            <a:off x="6770292" y="4577744"/>
            <a:ext cx="64216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40</a:t>
            </a:r>
          </a:p>
          <a:p>
            <a:r>
              <a:rPr lang="es-CO" dirty="0"/>
              <a:t>44</a:t>
            </a:r>
          </a:p>
        </p:txBody>
      </p:sp>
      <p:cxnSp>
        <p:nvCxnSpPr>
          <p:cNvPr id="124" name="Conector recto 123">
            <a:extLst>
              <a:ext uri="{FF2B5EF4-FFF2-40B4-BE49-F238E27FC236}">
                <a16:creationId xmlns:a16="http://schemas.microsoft.com/office/drawing/2014/main" id="{2FEC07EB-8ED1-73E9-0EE8-90E03C5CBC08}"/>
              </a:ext>
            </a:extLst>
          </p:cNvPr>
          <p:cNvCxnSpPr>
            <a:cxnSpLocks/>
          </p:cNvCxnSpPr>
          <p:nvPr/>
        </p:nvCxnSpPr>
        <p:spPr>
          <a:xfrm flipV="1">
            <a:off x="6937344" y="1101447"/>
            <a:ext cx="310830" cy="3948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1" name="Conector recto 130">
            <a:extLst>
              <a:ext uri="{FF2B5EF4-FFF2-40B4-BE49-F238E27FC236}">
                <a16:creationId xmlns:a16="http://schemas.microsoft.com/office/drawing/2014/main" id="{875BB28A-FA17-569B-2697-83421CD34EA2}"/>
              </a:ext>
            </a:extLst>
          </p:cNvPr>
          <p:cNvCxnSpPr/>
          <p:nvPr/>
        </p:nvCxnSpPr>
        <p:spPr>
          <a:xfrm flipH="1">
            <a:off x="7393570" y="1050667"/>
            <a:ext cx="724311" cy="3539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ector recto 134">
            <a:extLst>
              <a:ext uri="{FF2B5EF4-FFF2-40B4-BE49-F238E27FC236}">
                <a16:creationId xmlns:a16="http://schemas.microsoft.com/office/drawing/2014/main" id="{AD38DE4E-A984-4E3A-1A0E-017BAC553386}"/>
              </a:ext>
            </a:extLst>
          </p:cNvPr>
          <p:cNvCxnSpPr>
            <a:cxnSpLocks/>
          </p:cNvCxnSpPr>
          <p:nvPr/>
        </p:nvCxnSpPr>
        <p:spPr>
          <a:xfrm flipH="1">
            <a:off x="6476322" y="1088060"/>
            <a:ext cx="368242" cy="2625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>
            <a:extLst>
              <a:ext uri="{FF2B5EF4-FFF2-40B4-BE49-F238E27FC236}">
                <a16:creationId xmlns:a16="http://schemas.microsoft.com/office/drawing/2014/main" id="{4A2356B1-CBBC-65BF-144A-AA574C7CDE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3" y="2198832"/>
            <a:ext cx="3801005" cy="303169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0C6BB0F-0FF7-D198-C62A-FDB5839B753D}"/>
              </a:ext>
            </a:extLst>
          </p:cNvPr>
          <p:cNvSpPr txBox="1"/>
          <p:nvPr/>
        </p:nvSpPr>
        <p:spPr>
          <a:xfrm>
            <a:off x="6463925" y="633566"/>
            <a:ext cx="60585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6D03AF7-74A2-876C-339A-BCF7239AB481}"/>
              </a:ext>
            </a:extLst>
          </p:cNvPr>
          <p:cNvSpPr txBox="1"/>
          <p:nvPr/>
        </p:nvSpPr>
        <p:spPr>
          <a:xfrm>
            <a:off x="8400513" y="2110801"/>
            <a:ext cx="328416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Este algoritmo se utiliza cuando el dato esta de ultimo</a:t>
            </a:r>
          </a:p>
        </p:txBody>
      </p:sp>
    </p:spTree>
    <p:extLst>
      <p:ext uri="{BB962C8B-B14F-4D97-AF65-F5344CB8AC3E}">
        <p14:creationId xmlns:p14="http://schemas.microsoft.com/office/powerpoint/2010/main" val="206443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 animBg="1"/>
      <p:bldP spid="74" grpId="0" animBg="1"/>
      <p:bldP spid="81" grpId="0" animBg="1"/>
      <p:bldP spid="83" grpId="0" animBg="1"/>
      <p:bldP spid="117" grpId="0" animBg="1"/>
      <p:bldP spid="118" grpId="0" animBg="1"/>
      <p:bldP spid="119" grpId="0" animBg="1"/>
      <p:bldP spid="1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F1A5EB3-0111-D721-152A-D789E861033C}"/>
              </a:ext>
            </a:extLst>
          </p:cNvPr>
          <p:cNvSpPr txBox="1"/>
          <p:nvPr/>
        </p:nvSpPr>
        <p:spPr>
          <a:xfrm>
            <a:off x="251791" y="159026"/>
            <a:ext cx="11184835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Enlace del código, favor copiar y pegar en Python tutor </a:t>
            </a:r>
            <a:r>
              <a:rPr lang="es-CO" sz="1100" b="1" dirty="0"/>
              <a:t>https://pythontutor.com/visualize.html#code=class%20Nodo%3A%0A%20%20%20%20def%20__init__%28self,%20dato%29%3A%0A%20%20%20%20%20%20%20%20self.dato%20%3D%20dato%0A%20%20%20%20%20%20%20%20self.ld%20%3D%20None%0A%20%20%20%20%20%20%20%20self.li%20%3D%20None%0A%0Aclass%20ListaDobleLigada%3A%0A%20%20%20%20def%20__init__%28self%29%3A%0A%20%20%20%20%20%20%20%20self.primero%20%3D%20None%0A%20%20%20%20%20%20%20%20self.ultimo%20%3D%20None%0A%0A%20%20%20%20def%20mostrar%28self%29%3A%0A%20%20%20%20%20%20%20%20p%20%3D%20self.primero%0A%20%20%20%20%20%20%20%20if%20p%3D%3DNone%3A%0A%20%20%20%20%20%20%20%20%20%20%20%20print%28%22La%20lista%20esta%20vacia%22%29%0A%20%20%20%20%20%20%20%20else%3A%0A%20%20%20%20%20%20%20%20%20%20%20%20while%20p%20!%3D%20None%3A%0A%20%20%20%20%20%20%20%20%20%20%20%20%20%20%20%20print%28p.dato%29%0A%20%20%20%20%20%20%20%20%20%20%20%20%20%20%20%20p%20%3D%20p.ld%0A%0A%20%20%20%20def%20primer_dato%28self,%20d%29%3A%0A%20%20%20%20%20%20%20%20t%20%3D%20Nodo%28d%29%0A%20%20%20%20%20%20%20%20self.primero%20%3D%20t%0A%20%20%20%20%20%20%20%20self.ultimo%20%3D%20t%0A%0A%20%20%20%20def%20insertar_dato%28self,%20d%29%3A%0A%20%20%20%20%20%20%20%20nuevo_nodo%20%3D%20Nodo%28d%29%0A%20%20%20%20%20%20%20%20nuevo_nodo.li%20%3D%20self.ultimo%0A%20%20%20%20%20%20%20%20self.ultimo.ld%20%3D%20nuevo_nodo%0A%20%20%20%20%20%20%20%20self.ultimo%20%3D%20nuevo_nodo%0A%0A%20%20%20%20def%20buscar_dato%28self,%20d%29%3A%0A%20%20%20%20%20%20%20%20p%20%3D%20self.primero%0A%20%20%20%20%20%20%20%20while%20p%20!%3D%20None%3A%0A%20%20%20%20%20%20%20%20%20%20%20%20if%20p.dato%20%3D%3D%20d%3A%0A%20%20%20%20%20%20%20%20%20%20%20%20%20%20%20%20return%20p%0A%20%20%20%20%20%20%20%20%20%20%20%20p%20%3D%20p.ld%0A%20%20%20%20%20%20%20%20return%20print%20%28%22El%20dato%20no%20existe%22%29%0A%0A%20%20%20%20def%20borrar_dato%28self,%20d%29%3A%0A%20%20%20%20%20%20%20%20nodo_a_borrar%20%3D%20self.buscar_dato%28d%29%0A%20%20%20%20%20%20%20%20if%20nodo_a_borrar%20!%3D%20None%3A%0A%20%20%20%20%20%20%20%20%20%20%20%20if%20nodo_a_borrar%20%3D%3D%20self.primero%3A%0A%20%20%20%20%20%20%20%20%20%20%20%20%20%20%20%20self.primero%20%3D%20nodo_a_borrar.ld%0A%20%20%20%20%20%20%20%20%20%20%20%20%20%20%20%20if%20self.primero%20!%3D%20None%3A%0A%20%20%20%20%20%20%20%20%20%20%20%20%20%20%20%20%20%20%20%20self.primero.li%20%3D%20None%0A%20%20%20%20%20%20%20%20%20%20%20%20%20%20%20%20else%3A%0A%20%20%20%20%20%20%20%20%20%20%20%20%20%20%20%20%20%20%20%20self.ultimo%20%3D%20None%0A%20%20%20%20%20%20%20%20%20%20%20%20elif%20nodo_a_borrar%20%3D%3D%20self.ultimo%3A%0A%20%20%20%20%20%20%20%20%20%20%20%20%20%20%20%20self.ultimo%20%3D%20nodo_a_borrar.li%0A%20%20%20%20%20%20%20%20%20%20%20%20%20%20%20%20if%20self.ultimo%20!%3D%20None%3A%0A%20%20%20%20%20%20%20%20%20%20%20%20%20%20%20%20%20%20%20%20self.ultimo.ld%20%3D%20None%0A%20%20%20%20%20%20%20%20%20%20%20%20else%3A%0A%20%20%20%20%20%20%20%20%20%20%20%20%20%20%20%20nodo_a_borrar.li.ld%20%3D%20nodo_a_borrar.ld%0A%20%20%20%20%20%20%20%20%20%20%20%20%20%20%20%20nodo_a_borrar.ld.li%20%3D%20nodo_a_borrar.li%0A%20%20%20%20%20%20%20%20%20%20%20%20del%20nodo_a_borrar%0A%20%20%20%0AListaDobleLigada%20%3D%20ListaDobleLigada%28%29%0Acontador%20%3D%200%0A%0Awhile%20True%3A%0A%20%20%20%20print%28%22*Men%C3%BA%20de%20opciones*%22%29%0A%20%20%20%20print%28%221.%20Insertar%20dato%22%29%0A%20%20%20%20print%28%222.%20Borrar%20un%20dato%22%29%0A%20%20%20%20print%28%223.%20Mostrar%20la%20lista%22%29%0A%20%20%20%20print%28%224.%20Salir%22%29%0A%20%20%20%20opc%20%3D%20int%28input%28%22Digite%20opci%C3%B3n%3A%20%22%29%29%0A%0A%20%20%20%20if%20opc%20%3D%3D%201%3A%0A%20%20%20%20%20%20%20%20d%20%3D%20int%28input%28%22Por%20favor,%20ingrese%20el%20dato%3A%20%22%29%29%0A%20%20%20%20%20%20%20%20if%20contador%20%3D%3D%200%3A%0A%20%20%20%20%20%20%20%20%20%20%20%20ListaDobleLigada.primer_dato%28d%29%0A%20%20%20%20%20%20%20%20%20%20%20%20contador%20%2B%3D%201%0A%20%20%20%20%20%20%20%20else%3A%0A%20%20%20%20%20%20%20%20%20%20%20%20ListaDobleLigada.insertar_dato%28d%29%0A%0A%20%20%20%20elif%20opc%20%3D%3D%202%3A%0A%20%20%20%20%20%20%20%20d%20%3D%20int%28input%28%22Por%20favor,%20ingrese%20el%20dato%20a%20borrar%3A%20%22%29%29%0A%20%20%20%20%20%20%20%20ListaDobleLigada.borrar_dato%28d%29%0A%0A%20%20%20%20elif%20opc%20%3D%3D%203%3A%0A%20%20%20%20%20%20%20%20ListaDobleLigada.mostrar%28%29%0A%0A%20%20%20%20elif%20opc%20%3D%3D%204%3A%0A%20%20%20%20%20%20%20%20break%0A%20%20%20%20else%3A%0A%20%20%20%20%20%20%20%20print%28%22Opcion%20no%20valida,%20intente%20nuevamente%22%29&amp;cumulative=false&amp;heapPrimitives=nevernest&amp;mode=edit&amp;origin=opt-frontend.js&amp;py=3&amp;rawInputLstJSON=%5B%5D&amp;textReferences=false</a:t>
            </a:r>
          </a:p>
        </p:txBody>
      </p:sp>
    </p:spTree>
    <p:extLst>
      <p:ext uri="{BB962C8B-B14F-4D97-AF65-F5344CB8AC3E}">
        <p14:creationId xmlns:p14="http://schemas.microsoft.com/office/powerpoint/2010/main" val="875897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2122</TotalTime>
  <Words>1211</Words>
  <Application>Microsoft Office PowerPoint</Application>
  <PresentationFormat>Panorámica</PresentationFormat>
  <Paragraphs>119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karen delgado</cp:lastModifiedBy>
  <cp:revision>149</cp:revision>
  <dcterms:created xsi:type="dcterms:W3CDTF">2020-03-22T23:16:59Z</dcterms:created>
  <dcterms:modified xsi:type="dcterms:W3CDTF">2023-08-25T04:31:13Z</dcterms:modified>
</cp:coreProperties>
</file>